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58" r:id="rId4"/>
    <p:sldId id="259" r:id="rId5"/>
    <p:sldId id="260" r:id="rId6"/>
    <p:sldId id="263" r:id="rId7"/>
    <p:sldId id="265" r:id="rId8"/>
    <p:sldId id="266" r:id="rId9"/>
    <p:sldId id="264"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1"/>
                <c:pt idx="0">
                  <c:v>YEAR</c:v>
                </c:pt>
              </c:strCache>
            </c:strRef>
          </c:cat>
          <c:val>
            <c:numRef>
              <c:f>Sheet1!$B$2:$B$3</c:f>
              <c:numCache>
                <c:formatCode>General</c:formatCode>
                <c:ptCount val="2"/>
                <c:pt idx="0">
                  <c:v>100</c:v>
                </c:pt>
              </c:numCache>
            </c:numRef>
          </c:val>
        </c:ser>
        <c:ser>
          <c:idx val="1"/>
          <c:order val="1"/>
          <c:tx>
            <c:strRef>
              <c:f>Sheet1!$C$1</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1"/>
                <c:pt idx="0">
                  <c:v>YEAR</c:v>
                </c:pt>
              </c:strCache>
            </c:strRef>
          </c:cat>
          <c:val>
            <c:numRef>
              <c:f>Sheet1!$C$2:$C$3</c:f>
              <c:numCache>
                <c:formatCode>General</c:formatCode>
                <c:ptCount val="2"/>
                <c:pt idx="0">
                  <c:v>163.22999999999999</c:v>
                </c:pt>
              </c:numCache>
            </c:numRef>
          </c:val>
        </c:ser>
        <c:ser>
          <c:idx val="2"/>
          <c:order val="2"/>
          <c:tx>
            <c:strRef>
              <c:f>Sheet1!$D$1</c:f>
              <c:strCache>
                <c:ptCount val="1"/>
                <c:pt idx="0">
                  <c:v>2020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1"/>
                <c:pt idx="0">
                  <c:v>YEAR</c:v>
                </c:pt>
              </c:strCache>
            </c:strRef>
          </c:cat>
          <c:val>
            <c:numRef>
              <c:f>Sheet1!$D$2:$D$3</c:f>
              <c:numCache>
                <c:formatCode>General</c:formatCode>
                <c:ptCount val="2"/>
                <c:pt idx="0">
                  <c:v>1754.05</c:v>
                </c:pt>
              </c:numCache>
            </c:numRef>
          </c:val>
        </c:ser>
        <c:dLbls>
          <c:showLegendKey val="0"/>
          <c:showVal val="0"/>
          <c:showCatName val="0"/>
          <c:showSerName val="0"/>
          <c:showPercent val="0"/>
          <c:showBubbleSize val="0"/>
        </c:dLbls>
        <c:gapWidth val="75"/>
        <c:shape val="cylinder"/>
        <c:axId val="514448568"/>
        <c:axId val="514449352"/>
        <c:axId val="0"/>
      </c:bar3DChart>
      <c:catAx>
        <c:axId val="514448568"/>
        <c:scaling>
          <c:orientation val="minMax"/>
        </c:scaling>
        <c:delete val="0"/>
        <c:axPos val="b"/>
        <c:numFmt formatCode="General" sourceLinked="0"/>
        <c:majorTickMark val="none"/>
        <c:minorTickMark val="none"/>
        <c:tickLblPos val="nextTo"/>
        <c:crossAx val="514449352"/>
        <c:crosses val="autoZero"/>
        <c:auto val="1"/>
        <c:lblAlgn val="ctr"/>
        <c:lblOffset val="100"/>
        <c:noMultiLvlLbl val="0"/>
      </c:catAx>
      <c:valAx>
        <c:axId val="514449352"/>
        <c:scaling>
          <c:orientation val="minMax"/>
        </c:scaling>
        <c:delete val="0"/>
        <c:axPos val="l"/>
        <c:majorGridlines/>
        <c:title>
          <c:tx>
            <c:rich>
              <a:bodyPr rot="0" vert="horz"/>
              <a:lstStyle/>
              <a:p>
                <a:pPr>
                  <a:defRPr/>
                </a:pPr>
                <a:r>
                  <a:rPr lang="en-US" dirty="0" smtClean="0"/>
                  <a:t>CAPACITY MW</a:t>
                </a:r>
                <a:endParaRPr lang="en-US" dirty="0"/>
              </a:p>
            </c:rich>
          </c:tx>
          <c:layout/>
          <c:overlay val="0"/>
        </c:title>
        <c:numFmt formatCode="General" sourceLinked="1"/>
        <c:majorTickMark val="none"/>
        <c:minorTickMark val="none"/>
        <c:tickLblPos val="nextTo"/>
        <c:spPr>
          <a:ln w="9525">
            <a:noFill/>
          </a:ln>
        </c:spPr>
        <c:crossAx val="51444856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97904B-0F7C-4D96-853B-D0A231649AE6}" type="datetimeFigureOut">
              <a:rPr lang="en-US" smtClean="0"/>
              <a:t>22-Jul-16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167083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7904B-0F7C-4D96-853B-D0A231649AE6}" type="datetimeFigureOut">
              <a:rPr lang="en-US" smtClean="0"/>
              <a:t>22-Jul-16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371029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7904B-0F7C-4D96-853B-D0A231649AE6}" type="datetimeFigureOut">
              <a:rPr lang="en-US" smtClean="0"/>
              <a:t>22-Jul-16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466A-1450-47AE-8D12-41FC4ED48ED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7752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7904B-0F7C-4D96-853B-D0A231649AE6}" type="datetimeFigureOut">
              <a:rPr lang="en-US" smtClean="0"/>
              <a:t>22-Jul-16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1478839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7904B-0F7C-4D96-853B-D0A231649AE6}" type="datetimeFigureOut">
              <a:rPr lang="en-US" smtClean="0"/>
              <a:t>22-Jul-16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466A-1450-47AE-8D12-41FC4ED48ED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6479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7904B-0F7C-4D96-853B-D0A231649AE6}" type="datetimeFigureOut">
              <a:rPr lang="en-US" smtClean="0"/>
              <a:t>22-Jul-16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154590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7904B-0F7C-4D96-853B-D0A231649AE6}" type="datetimeFigureOut">
              <a:rPr lang="en-US" smtClean="0"/>
              <a:t>22-Jul-16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3136907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7904B-0F7C-4D96-853B-D0A231649AE6}" type="datetimeFigureOut">
              <a:rPr lang="en-US" smtClean="0"/>
              <a:t>22-Jul-16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177470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7904B-0F7C-4D96-853B-D0A231649AE6}" type="datetimeFigureOut">
              <a:rPr lang="en-US" smtClean="0"/>
              <a:t>22-Jul-16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228416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7904B-0F7C-4D96-853B-D0A231649AE6}" type="datetimeFigureOut">
              <a:rPr lang="en-US" smtClean="0"/>
              <a:t>22-Jul-16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61107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97904B-0F7C-4D96-853B-D0A231649AE6}" type="datetimeFigureOut">
              <a:rPr lang="en-US" smtClean="0"/>
              <a:t>22-Jul-16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190024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97904B-0F7C-4D96-853B-D0A231649AE6}" type="datetimeFigureOut">
              <a:rPr lang="en-US" smtClean="0"/>
              <a:t>22-Jul-16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221881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97904B-0F7C-4D96-853B-D0A231649AE6}" type="datetimeFigureOut">
              <a:rPr lang="en-US" smtClean="0"/>
              <a:t>22-Jul-16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125392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7904B-0F7C-4D96-853B-D0A231649AE6}" type="datetimeFigureOut">
              <a:rPr lang="en-US" smtClean="0"/>
              <a:t>22-Jul-16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237282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7904B-0F7C-4D96-853B-D0A231649AE6}" type="datetimeFigureOut">
              <a:rPr lang="en-US" smtClean="0"/>
              <a:t>22-Jul-16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10313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7904B-0F7C-4D96-853B-D0A231649AE6}" type="datetimeFigureOut">
              <a:rPr lang="en-US" smtClean="0"/>
              <a:t>22-Jul-16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4466A-1450-47AE-8D12-41FC4ED48ED0}" type="slidenum">
              <a:rPr lang="en-US" smtClean="0"/>
              <a:t>‹#›</a:t>
            </a:fld>
            <a:endParaRPr lang="en-US"/>
          </a:p>
        </p:txBody>
      </p:sp>
    </p:spTree>
    <p:extLst>
      <p:ext uri="{BB962C8B-B14F-4D97-AF65-F5344CB8AC3E}">
        <p14:creationId xmlns:p14="http://schemas.microsoft.com/office/powerpoint/2010/main" val="380128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97904B-0F7C-4D96-853B-D0A231649AE6}" type="datetimeFigureOut">
              <a:rPr lang="en-US" smtClean="0"/>
              <a:t>22-Jul-16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224466A-1450-47AE-8D12-41FC4ED48ED0}" type="slidenum">
              <a:rPr lang="en-US" smtClean="0"/>
              <a:t>‹#›</a:t>
            </a:fld>
            <a:endParaRPr lang="en-US"/>
          </a:p>
        </p:txBody>
      </p:sp>
    </p:spTree>
    <p:extLst>
      <p:ext uri="{BB962C8B-B14F-4D97-AF65-F5344CB8AC3E}">
        <p14:creationId xmlns:p14="http://schemas.microsoft.com/office/powerpoint/2010/main" val="602640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262997"/>
            <a:ext cx="11603865" cy="2016224"/>
          </a:xfrm>
        </p:spPr>
        <p:txBody>
          <a:bodyPr>
            <a:noAutofit/>
          </a:bodyPr>
          <a:lstStyle/>
          <a:p>
            <a:pPr algn="ctr"/>
            <a:r>
              <a:rPr lang="en-US" dirty="0" smtClean="0">
                <a:solidFill>
                  <a:schemeClr val="tx1"/>
                </a:solidFill>
              </a:rPr>
              <a:t>Regional Training Workshop on Geographic Information System for Energy Planning</a:t>
            </a:r>
            <a:r>
              <a:rPr lang="en-US" dirty="0">
                <a:solidFill>
                  <a:schemeClr val="tx1"/>
                </a:solidFill>
              </a:rPr>
              <a:t/>
            </a:r>
            <a:br>
              <a:rPr lang="en-US" dirty="0">
                <a:solidFill>
                  <a:schemeClr val="tx1"/>
                </a:solidFill>
              </a:rPr>
            </a:br>
            <a:r>
              <a:rPr lang="en-US" sz="2000" dirty="0" smtClean="0">
                <a:solidFill>
                  <a:schemeClr val="tx1"/>
                </a:solidFill>
              </a:rPr>
              <a:t>JULY 26 - 29 2016</a:t>
            </a:r>
            <a:br>
              <a:rPr lang="en-US" sz="2000" dirty="0" smtClean="0">
                <a:solidFill>
                  <a:schemeClr val="tx1"/>
                </a:solidFill>
              </a:rPr>
            </a:br>
            <a:r>
              <a:rPr lang="en-US" sz="2000" dirty="0" smtClean="0">
                <a:solidFill>
                  <a:schemeClr val="tx1"/>
                </a:solidFill>
              </a:rPr>
              <a:t>Dakar, Senegal</a:t>
            </a:r>
            <a:endParaRPr lang="en-US" sz="20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265" y="2951147"/>
            <a:ext cx="1240411" cy="1136254"/>
          </a:xfrm>
          <a:prstGeom prst="rect">
            <a:avLst/>
          </a:prstGeom>
        </p:spPr>
      </p:pic>
      <p:sp>
        <p:nvSpPr>
          <p:cNvPr id="7" name="Rectangle 6"/>
          <p:cNvSpPr/>
          <p:nvPr/>
        </p:nvSpPr>
        <p:spPr>
          <a:xfrm>
            <a:off x="2125014" y="2587955"/>
            <a:ext cx="7431110" cy="3503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53425" y="2803726"/>
            <a:ext cx="6774287" cy="1754326"/>
          </a:xfrm>
          <a:prstGeom prst="rect">
            <a:avLst/>
          </a:prstGeom>
          <a:noFill/>
        </p:spPr>
        <p:txBody>
          <a:bodyPr wrap="square" rtlCol="0">
            <a:spAutoFit/>
          </a:bodyPr>
          <a:lstStyle/>
          <a:p>
            <a:pPr algn="ctr"/>
            <a:r>
              <a:rPr lang="en-US" sz="3600" dirty="0" smtClean="0"/>
              <a:t>Energy and Rural</a:t>
            </a:r>
          </a:p>
          <a:p>
            <a:pPr algn="ctr"/>
            <a:r>
              <a:rPr lang="en-US" sz="3600" dirty="0" smtClean="0"/>
              <a:t>Electrification Planning, </a:t>
            </a:r>
          </a:p>
          <a:p>
            <a:pPr algn="ctr"/>
            <a:r>
              <a:rPr lang="en-US" sz="3600" dirty="0" smtClean="0"/>
              <a:t>The role of GIS in Sierra Leone</a:t>
            </a:r>
          </a:p>
        </p:txBody>
      </p:sp>
      <p:sp>
        <p:nvSpPr>
          <p:cNvPr id="9" name="TextBox 8"/>
          <p:cNvSpPr txBox="1"/>
          <p:nvPr/>
        </p:nvSpPr>
        <p:spPr>
          <a:xfrm>
            <a:off x="3773509" y="4773822"/>
            <a:ext cx="4404575" cy="1200329"/>
          </a:xfrm>
          <a:prstGeom prst="rect">
            <a:avLst/>
          </a:prstGeom>
          <a:noFill/>
        </p:spPr>
        <p:txBody>
          <a:bodyPr wrap="square" rtlCol="0">
            <a:spAutoFit/>
          </a:bodyPr>
          <a:lstStyle/>
          <a:p>
            <a:pPr algn="ctr"/>
            <a:r>
              <a:rPr lang="en-US" dirty="0" err="1" smtClean="0"/>
              <a:t>Ing</a:t>
            </a:r>
            <a:r>
              <a:rPr lang="en-US" dirty="0" smtClean="0"/>
              <a:t>. Dr. Edmund </a:t>
            </a:r>
            <a:r>
              <a:rPr lang="en-US" dirty="0" err="1" smtClean="0"/>
              <a:t>Wuseni</a:t>
            </a:r>
            <a:endParaRPr lang="en-US" dirty="0" smtClean="0"/>
          </a:p>
          <a:p>
            <a:pPr algn="ctr"/>
            <a:r>
              <a:rPr lang="en-US" dirty="0" smtClean="0"/>
              <a:t>Head of Energy Planning Unit</a:t>
            </a:r>
          </a:p>
          <a:p>
            <a:pPr algn="ctr"/>
            <a:r>
              <a:rPr lang="en-US" dirty="0" smtClean="0"/>
              <a:t>Ministry of Energy</a:t>
            </a:r>
          </a:p>
          <a:p>
            <a:pPr algn="ctr"/>
            <a:r>
              <a:rPr lang="en-US" dirty="0" smtClean="0"/>
              <a:t>Sierra Leone</a:t>
            </a:r>
            <a:endParaRPr lang="en-US" dirty="0"/>
          </a:p>
        </p:txBody>
      </p:sp>
    </p:spTree>
    <p:extLst>
      <p:ext uri="{BB962C8B-B14F-4D97-AF65-F5344CB8AC3E}">
        <p14:creationId xmlns:p14="http://schemas.microsoft.com/office/powerpoint/2010/main" val="249125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082"/>
            <a:ext cx="8324998" cy="1026017"/>
          </a:xfrm>
        </p:spPr>
        <p:txBody>
          <a:bodyPr>
            <a:normAutofit/>
          </a:bodyPr>
          <a:lstStyle/>
          <a:p>
            <a:pPr lvl="1" algn="l" defTabSz="457200" rtl="0">
              <a:spcBef>
                <a:spcPct val="0"/>
              </a:spcBef>
            </a:pPr>
            <a:r>
              <a:rPr lang="en-US" sz="3200" dirty="0" smtClean="0">
                <a:solidFill>
                  <a:schemeClr val="tx1"/>
                </a:solidFill>
              </a:rPr>
              <a:t>Energy and Rural Electrification Planning</a:t>
            </a:r>
            <a:r>
              <a:rPr lang="en-US" dirty="0" smtClean="0">
                <a:solidFill>
                  <a:schemeClr val="tx1"/>
                </a:solidFill>
              </a:rPr>
              <a:t/>
            </a:r>
            <a:br>
              <a:rPr lang="en-US" dirty="0" smtClean="0">
                <a:solidFill>
                  <a:schemeClr val="tx1"/>
                </a:solidFill>
              </a:rPr>
            </a:br>
            <a:r>
              <a:rPr lang="en-US" sz="2400" dirty="0" smtClean="0"/>
              <a:t>Obstacles</a:t>
            </a:r>
            <a:endParaRPr lang="en-US" dirty="0"/>
          </a:p>
        </p:txBody>
      </p:sp>
      <p:sp>
        <p:nvSpPr>
          <p:cNvPr id="3" name="Content Placeholder 2"/>
          <p:cNvSpPr>
            <a:spLocks noGrp="1"/>
          </p:cNvSpPr>
          <p:nvPr>
            <p:ph idx="1"/>
          </p:nvPr>
        </p:nvSpPr>
        <p:spPr>
          <a:xfrm>
            <a:off x="677334" y="1453883"/>
            <a:ext cx="8596668" cy="4985554"/>
          </a:xfrm>
        </p:spPr>
        <p:txBody>
          <a:bodyPr>
            <a:normAutofit fontScale="92500"/>
          </a:bodyPr>
          <a:lstStyle/>
          <a:p>
            <a:pPr>
              <a:buFont typeface="+mj-lt"/>
              <a:buAutoNum type="arabicPeriod"/>
            </a:pPr>
            <a:r>
              <a:rPr lang="en-US" sz="3600" dirty="0" smtClean="0">
                <a:solidFill>
                  <a:schemeClr val="tx1"/>
                </a:solidFill>
              </a:rPr>
              <a:t>NON-EXISTENCE OF NATIONAL GRID</a:t>
            </a:r>
          </a:p>
          <a:p>
            <a:pPr>
              <a:buFont typeface="+mj-lt"/>
              <a:buAutoNum type="arabicPeriod"/>
            </a:pPr>
            <a:r>
              <a:rPr lang="en-US" sz="3600" dirty="0" smtClean="0">
                <a:solidFill>
                  <a:schemeClr val="tx1"/>
                </a:solidFill>
              </a:rPr>
              <a:t>FUNDING</a:t>
            </a:r>
          </a:p>
          <a:p>
            <a:pPr>
              <a:buFont typeface="+mj-lt"/>
              <a:buAutoNum type="arabicPeriod"/>
            </a:pPr>
            <a:r>
              <a:rPr lang="en-US" sz="3600" dirty="0" smtClean="0">
                <a:solidFill>
                  <a:schemeClr val="tx1"/>
                </a:solidFill>
              </a:rPr>
              <a:t>CAPACITY BUILDING – to be improved on</a:t>
            </a:r>
          </a:p>
          <a:p>
            <a:pPr>
              <a:buFont typeface="+mj-lt"/>
              <a:buAutoNum type="arabicPeriod"/>
            </a:pPr>
            <a:r>
              <a:rPr lang="en-US" sz="3600" dirty="0" smtClean="0">
                <a:solidFill>
                  <a:schemeClr val="tx1"/>
                </a:solidFill>
              </a:rPr>
              <a:t>PROBLEM IN ACQUISITION OF LAND FOR GENERATION OF SOLAR ENERGY </a:t>
            </a:r>
          </a:p>
          <a:p>
            <a:pPr>
              <a:buFont typeface="+mj-lt"/>
              <a:buAutoNum type="arabicPeriod"/>
            </a:pPr>
            <a:r>
              <a:rPr lang="en-US" sz="3600" dirty="0" smtClean="0">
                <a:solidFill>
                  <a:schemeClr val="tx1"/>
                </a:solidFill>
              </a:rPr>
              <a:t>PLANNING UNIT NOT WELL EQUIPPED TO COLLECT AND ANALYSE INDISPENSIBLE DATA  </a:t>
            </a:r>
            <a:endParaRPr lang="en-US" sz="3600" dirty="0">
              <a:solidFill>
                <a:schemeClr val="tx1"/>
              </a:solidFill>
            </a:endParaRPr>
          </a:p>
        </p:txBody>
      </p:sp>
    </p:spTree>
    <p:extLst>
      <p:ext uri="{BB962C8B-B14F-4D97-AF65-F5344CB8AC3E}">
        <p14:creationId xmlns:p14="http://schemas.microsoft.com/office/powerpoint/2010/main" val="10693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082"/>
            <a:ext cx="8324998" cy="1026017"/>
          </a:xfrm>
        </p:spPr>
        <p:txBody>
          <a:bodyPr>
            <a:normAutofit/>
          </a:bodyPr>
          <a:lstStyle/>
          <a:p>
            <a:pPr lvl="1" algn="l" defTabSz="457200" rtl="0">
              <a:spcBef>
                <a:spcPct val="0"/>
              </a:spcBef>
            </a:pPr>
            <a:r>
              <a:rPr lang="en-US" sz="3200" dirty="0" smtClean="0">
                <a:solidFill>
                  <a:schemeClr val="tx1"/>
                </a:solidFill>
              </a:rPr>
              <a:t>Energy and Rural Electrification Planning</a:t>
            </a:r>
            <a:r>
              <a:rPr lang="en-US" dirty="0" smtClean="0">
                <a:solidFill>
                  <a:schemeClr val="tx1"/>
                </a:solidFill>
              </a:rPr>
              <a:t/>
            </a:r>
            <a:br>
              <a:rPr lang="en-US" dirty="0" smtClean="0">
                <a:solidFill>
                  <a:schemeClr val="tx1"/>
                </a:solidFill>
              </a:rPr>
            </a:br>
            <a:r>
              <a:rPr lang="en-US" dirty="0" smtClean="0">
                <a:solidFill>
                  <a:schemeClr val="tx1"/>
                </a:solidFill>
              </a:rPr>
              <a:t>R</a:t>
            </a:r>
            <a:r>
              <a:rPr lang="en-US" sz="2400" dirty="0" smtClean="0"/>
              <a:t>ecommendations</a:t>
            </a:r>
            <a:endParaRPr lang="en-US" dirty="0"/>
          </a:p>
        </p:txBody>
      </p:sp>
      <p:sp>
        <p:nvSpPr>
          <p:cNvPr id="3" name="Content Placeholder 2"/>
          <p:cNvSpPr>
            <a:spLocks noGrp="1"/>
          </p:cNvSpPr>
          <p:nvPr>
            <p:ph idx="1"/>
          </p:nvPr>
        </p:nvSpPr>
        <p:spPr>
          <a:xfrm>
            <a:off x="677334" y="1453883"/>
            <a:ext cx="8596668" cy="4985554"/>
          </a:xfrm>
        </p:spPr>
        <p:txBody>
          <a:bodyPr>
            <a:normAutofit lnSpcReduction="10000"/>
          </a:bodyPr>
          <a:lstStyle/>
          <a:p>
            <a:pPr>
              <a:buFont typeface="Wingdings" panose="05000000000000000000" pitchFamily="2" charset="2"/>
              <a:buChar char="§"/>
            </a:pPr>
            <a:r>
              <a:rPr lang="en-US" sz="2800" dirty="0" smtClean="0">
                <a:solidFill>
                  <a:schemeClr val="tx1"/>
                </a:solidFill>
              </a:rPr>
              <a:t>The central and northern parts of Sierra Leone are abundantly rich in solar radiation, detailed studies should be put in place do as to develop solar energy in Sierra Leone complementing the diesel/HFO generating plants.</a:t>
            </a:r>
          </a:p>
          <a:p>
            <a:pPr>
              <a:buFont typeface="Wingdings" panose="05000000000000000000" pitchFamily="2" charset="2"/>
              <a:buChar char="§"/>
            </a:pPr>
            <a:r>
              <a:rPr lang="en-US" sz="2800" dirty="0" smtClean="0">
                <a:solidFill>
                  <a:schemeClr val="tx1"/>
                </a:solidFill>
              </a:rPr>
              <a:t>To rapidly improve on the T&amp;D network especially the National Grid.</a:t>
            </a:r>
          </a:p>
          <a:p>
            <a:pPr>
              <a:buFont typeface="Wingdings" panose="05000000000000000000" pitchFamily="2" charset="2"/>
              <a:buChar char="§"/>
            </a:pPr>
            <a:r>
              <a:rPr lang="en-US" sz="2800" dirty="0" smtClean="0">
                <a:solidFill>
                  <a:schemeClr val="tx1"/>
                </a:solidFill>
              </a:rPr>
              <a:t>To give maximum </a:t>
            </a:r>
            <a:r>
              <a:rPr lang="en-US" sz="2800" u="sng" dirty="0" smtClean="0">
                <a:solidFill>
                  <a:schemeClr val="tx1"/>
                </a:solidFill>
              </a:rPr>
              <a:t>support</a:t>
            </a:r>
            <a:r>
              <a:rPr lang="en-US" sz="2800" dirty="0" smtClean="0">
                <a:solidFill>
                  <a:schemeClr val="tx1"/>
                </a:solidFill>
              </a:rPr>
              <a:t> to the planning unit.</a:t>
            </a:r>
          </a:p>
          <a:p>
            <a:pPr>
              <a:buFont typeface="Wingdings" panose="05000000000000000000" pitchFamily="2" charset="2"/>
              <a:buChar char="§"/>
            </a:pPr>
            <a:r>
              <a:rPr lang="en-US" sz="2800" dirty="0" smtClean="0">
                <a:solidFill>
                  <a:schemeClr val="tx1"/>
                </a:solidFill>
              </a:rPr>
              <a:t>To sensitise the Paramount Chiefs/stakeholders/land owners about such developments.</a:t>
            </a:r>
            <a:endParaRPr lang="en-US" sz="2800" dirty="0">
              <a:solidFill>
                <a:schemeClr val="tx1"/>
              </a:solidFill>
            </a:endParaRPr>
          </a:p>
        </p:txBody>
      </p:sp>
    </p:spTree>
    <p:extLst>
      <p:ext uri="{BB962C8B-B14F-4D97-AF65-F5344CB8AC3E}">
        <p14:creationId xmlns:p14="http://schemas.microsoft.com/office/powerpoint/2010/main" val="69178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94446"/>
            <a:ext cx="8324998" cy="1026017"/>
          </a:xfrm>
        </p:spPr>
        <p:txBody>
          <a:bodyPr>
            <a:normAutofit/>
          </a:bodyPr>
          <a:lstStyle/>
          <a:p>
            <a:r>
              <a:rPr lang="en-US" dirty="0">
                <a:solidFill>
                  <a:schemeClr val="tx1"/>
                </a:solidFill>
              </a:rPr>
              <a:t>Renewable Energy Development</a:t>
            </a:r>
          </a:p>
        </p:txBody>
      </p:sp>
      <p:sp>
        <p:nvSpPr>
          <p:cNvPr id="3" name="Content Placeholder 2"/>
          <p:cNvSpPr>
            <a:spLocks noGrp="1"/>
          </p:cNvSpPr>
          <p:nvPr>
            <p:ph idx="1"/>
          </p:nvPr>
        </p:nvSpPr>
        <p:spPr>
          <a:xfrm>
            <a:off x="896274" y="2059190"/>
            <a:ext cx="7887117" cy="3221148"/>
          </a:xfrm>
        </p:spPr>
        <p:txBody>
          <a:bodyPr>
            <a:normAutofit/>
          </a:bodyPr>
          <a:lstStyle/>
          <a:p>
            <a:pPr>
              <a:buFont typeface="Wingdings" panose="05000000000000000000" pitchFamily="2" charset="2"/>
              <a:buChar char="§"/>
            </a:pPr>
            <a:r>
              <a:rPr lang="en-US" sz="2800" dirty="0" smtClean="0">
                <a:solidFill>
                  <a:schemeClr val="tx1"/>
                </a:solidFill>
              </a:rPr>
              <a:t>Renewable Energy Master Plan </a:t>
            </a:r>
            <a:r>
              <a:rPr lang="en-US" sz="1600" dirty="0" smtClean="0">
                <a:solidFill>
                  <a:schemeClr val="tx1"/>
                </a:solidFill>
              </a:rPr>
              <a:t>2012</a:t>
            </a:r>
            <a:endParaRPr lang="en-US" sz="2800" dirty="0" smtClean="0">
              <a:solidFill>
                <a:schemeClr val="tx1"/>
              </a:solidFill>
            </a:endParaRPr>
          </a:p>
          <a:p>
            <a:pPr>
              <a:buFont typeface="Wingdings" panose="05000000000000000000" pitchFamily="2" charset="2"/>
              <a:buChar char="§"/>
            </a:pPr>
            <a:r>
              <a:rPr lang="en-US" sz="2800" dirty="0" smtClean="0">
                <a:solidFill>
                  <a:schemeClr val="tx1"/>
                </a:solidFill>
              </a:rPr>
              <a:t>National Renewable Energy Action Plan (NREAP) </a:t>
            </a:r>
            <a:r>
              <a:rPr lang="en-US" sz="1600" dirty="0" smtClean="0">
                <a:solidFill>
                  <a:schemeClr val="tx1"/>
                </a:solidFill>
              </a:rPr>
              <a:t>October 2014</a:t>
            </a:r>
          </a:p>
          <a:p>
            <a:pPr>
              <a:buFont typeface="Wingdings" panose="05000000000000000000" pitchFamily="2" charset="2"/>
              <a:buChar char="§"/>
            </a:pPr>
            <a:r>
              <a:rPr lang="en-US" sz="2800" dirty="0" smtClean="0">
                <a:solidFill>
                  <a:schemeClr val="tx1"/>
                </a:solidFill>
              </a:rPr>
              <a:t>Energy Efficiency Policy Final Draft </a:t>
            </a:r>
            <a:r>
              <a:rPr lang="en-US" sz="1600" dirty="0" smtClean="0">
                <a:solidFill>
                  <a:schemeClr val="tx1"/>
                </a:solidFill>
              </a:rPr>
              <a:t>December 2014</a:t>
            </a:r>
            <a:endParaRPr lang="en-US" sz="2800" dirty="0" smtClean="0">
              <a:solidFill>
                <a:schemeClr val="tx1"/>
              </a:solidFill>
            </a:endParaRPr>
          </a:p>
          <a:p>
            <a:pPr>
              <a:buFont typeface="Wingdings" panose="05000000000000000000" pitchFamily="2" charset="2"/>
              <a:buChar char="§"/>
            </a:pPr>
            <a:r>
              <a:rPr lang="en-US" sz="2800" dirty="0" smtClean="0">
                <a:solidFill>
                  <a:schemeClr val="tx1"/>
                </a:solidFill>
              </a:rPr>
              <a:t>Final approval by Cabinet and Parliament </a:t>
            </a:r>
            <a:r>
              <a:rPr lang="en-US" sz="1600" dirty="0" smtClean="0">
                <a:solidFill>
                  <a:schemeClr val="tx1"/>
                </a:solidFill>
              </a:rPr>
              <a:t>2016</a:t>
            </a:r>
            <a:endParaRPr lang="en-US" sz="2800" dirty="0">
              <a:solidFill>
                <a:schemeClr val="tx1"/>
              </a:solidFill>
            </a:endParaRPr>
          </a:p>
          <a:p>
            <a:pPr>
              <a:buFont typeface="Wingdings" panose="05000000000000000000" pitchFamily="2" charset="2"/>
              <a:buChar char="§"/>
            </a:pPr>
            <a:endParaRPr lang="en-US" sz="2800" dirty="0">
              <a:solidFill>
                <a:schemeClr val="tx1"/>
              </a:solidFill>
            </a:endParaRPr>
          </a:p>
        </p:txBody>
      </p:sp>
    </p:spTree>
    <p:extLst>
      <p:ext uri="{BB962C8B-B14F-4D97-AF65-F5344CB8AC3E}">
        <p14:creationId xmlns:p14="http://schemas.microsoft.com/office/powerpoint/2010/main" val="300976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94446"/>
            <a:ext cx="8324998" cy="1026017"/>
          </a:xfrm>
        </p:spPr>
        <p:txBody>
          <a:bodyPr>
            <a:normAutofit fontScale="90000"/>
          </a:bodyPr>
          <a:lstStyle/>
          <a:p>
            <a:r>
              <a:rPr lang="en-US" sz="4000" dirty="0">
                <a:solidFill>
                  <a:schemeClr val="tx1"/>
                </a:solidFill>
              </a:rPr>
              <a:t>GIS - Energy Planning</a:t>
            </a:r>
            <a:r>
              <a:rPr lang="en-US" dirty="0"/>
              <a:t/>
            </a:r>
            <a:br>
              <a:rPr lang="en-US" dirty="0"/>
            </a:br>
            <a:endParaRPr lang="en-US" dirty="0">
              <a:solidFill>
                <a:schemeClr val="tx1"/>
              </a:solidFill>
            </a:endParaRPr>
          </a:p>
        </p:txBody>
      </p:sp>
      <p:sp>
        <p:nvSpPr>
          <p:cNvPr id="3" name="Content Placeholder 2"/>
          <p:cNvSpPr>
            <a:spLocks noGrp="1"/>
          </p:cNvSpPr>
          <p:nvPr>
            <p:ph idx="1"/>
          </p:nvPr>
        </p:nvSpPr>
        <p:spPr>
          <a:xfrm>
            <a:off x="896274" y="2059190"/>
            <a:ext cx="7887117" cy="3221148"/>
          </a:xfrm>
        </p:spPr>
        <p:txBody>
          <a:bodyPr>
            <a:normAutofit/>
          </a:bodyPr>
          <a:lstStyle/>
          <a:p>
            <a:pPr>
              <a:buFont typeface="Wingdings" panose="05000000000000000000" pitchFamily="2" charset="2"/>
              <a:buChar char="§"/>
            </a:pPr>
            <a:r>
              <a:rPr lang="en-US" sz="2800" dirty="0" smtClean="0">
                <a:solidFill>
                  <a:schemeClr val="tx1"/>
                </a:solidFill>
              </a:rPr>
              <a:t>GIS is currently not being used in the Energy Sector</a:t>
            </a:r>
          </a:p>
          <a:p>
            <a:pPr>
              <a:buFont typeface="Wingdings" panose="05000000000000000000" pitchFamily="2" charset="2"/>
              <a:buChar char="§"/>
            </a:pPr>
            <a:r>
              <a:rPr lang="en-US" sz="2800" dirty="0" smtClean="0">
                <a:solidFill>
                  <a:schemeClr val="tx1"/>
                </a:solidFill>
              </a:rPr>
              <a:t>Training of GIS specialist required</a:t>
            </a:r>
          </a:p>
          <a:p>
            <a:pPr>
              <a:buFont typeface="Wingdings" panose="05000000000000000000" pitchFamily="2" charset="2"/>
              <a:buChar char="§"/>
            </a:pPr>
            <a:r>
              <a:rPr lang="en-US" sz="2800" dirty="0" smtClean="0">
                <a:solidFill>
                  <a:schemeClr val="tx1"/>
                </a:solidFill>
              </a:rPr>
              <a:t>Installation of GIS Software and Systems required</a:t>
            </a:r>
            <a:endParaRPr lang="en-US" sz="2800" dirty="0">
              <a:solidFill>
                <a:schemeClr val="tx1"/>
              </a:solidFill>
            </a:endParaRPr>
          </a:p>
        </p:txBody>
      </p:sp>
    </p:spTree>
    <p:extLst>
      <p:ext uri="{BB962C8B-B14F-4D97-AF65-F5344CB8AC3E}">
        <p14:creationId xmlns:p14="http://schemas.microsoft.com/office/powerpoint/2010/main" val="169523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94445"/>
            <a:ext cx="8350757" cy="678287"/>
          </a:xfrm>
        </p:spPr>
        <p:txBody>
          <a:bodyPr/>
          <a:lstStyle/>
          <a:p>
            <a:pPr algn="ctr"/>
            <a:r>
              <a:rPr lang="en-US" b="1" dirty="0" smtClean="0">
                <a:solidFill>
                  <a:schemeClr val="tx1"/>
                </a:solidFill>
              </a:rPr>
              <a:t>CONTENT</a:t>
            </a:r>
            <a:endParaRPr lang="en-US" b="1" dirty="0">
              <a:solidFill>
                <a:schemeClr val="tx1"/>
              </a:solidFill>
            </a:endParaRPr>
          </a:p>
        </p:txBody>
      </p:sp>
      <p:sp>
        <p:nvSpPr>
          <p:cNvPr id="3" name="Content Placeholder 2"/>
          <p:cNvSpPr>
            <a:spLocks noGrp="1"/>
          </p:cNvSpPr>
          <p:nvPr>
            <p:ph idx="1"/>
          </p:nvPr>
        </p:nvSpPr>
        <p:spPr>
          <a:xfrm>
            <a:off x="677333" y="772732"/>
            <a:ext cx="8801518" cy="5847009"/>
          </a:xfrm>
        </p:spPr>
        <p:txBody>
          <a:bodyPr>
            <a:normAutofit lnSpcReduction="10000"/>
          </a:bodyPr>
          <a:lstStyle/>
          <a:p>
            <a:pPr>
              <a:buFont typeface="Wingdings" panose="05000000000000000000" pitchFamily="2" charset="2"/>
              <a:buChar char="Ø"/>
            </a:pPr>
            <a:r>
              <a:rPr lang="en-US" sz="2400" dirty="0" smtClean="0"/>
              <a:t>Country Background</a:t>
            </a:r>
          </a:p>
          <a:p>
            <a:pPr>
              <a:buFont typeface="Wingdings" panose="05000000000000000000" pitchFamily="2" charset="2"/>
              <a:buChar char="Ø"/>
            </a:pPr>
            <a:r>
              <a:rPr lang="en-US" sz="2400" dirty="0" smtClean="0"/>
              <a:t>Overview of the Sierra Leonean Power Sector</a:t>
            </a:r>
          </a:p>
          <a:p>
            <a:pPr>
              <a:buFont typeface="Wingdings" panose="05000000000000000000" pitchFamily="2" charset="2"/>
              <a:buChar char="Ø"/>
            </a:pPr>
            <a:r>
              <a:rPr lang="en-US" sz="2400" dirty="0" smtClean="0"/>
              <a:t>Power Sector Agencies and Structure</a:t>
            </a:r>
          </a:p>
          <a:p>
            <a:pPr>
              <a:buFont typeface="Wingdings" panose="05000000000000000000" pitchFamily="2" charset="2"/>
              <a:buChar char="Ø"/>
            </a:pPr>
            <a:r>
              <a:rPr lang="en-US" sz="2400" dirty="0" smtClean="0"/>
              <a:t>Energy Situation in Sierra Leone</a:t>
            </a:r>
          </a:p>
          <a:p>
            <a:pPr marL="0" indent="0">
              <a:buNone/>
            </a:pPr>
            <a:r>
              <a:rPr lang="en-US" sz="2400" dirty="0"/>
              <a:t>	</a:t>
            </a:r>
            <a:r>
              <a:rPr lang="en-US" sz="2400" dirty="0" smtClean="0"/>
              <a:t>- Energy Sources</a:t>
            </a:r>
          </a:p>
          <a:p>
            <a:pPr marL="0" indent="0">
              <a:buNone/>
            </a:pPr>
            <a:r>
              <a:rPr lang="en-US" sz="2400" dirty="0" smtClean="0"/>
              <a:t>	- Graphical Presentation</a:t>
            </a:r>
          </a:p>
          <a:p>
            <a:pPr marL="0" indent="0">
              <a:buNone/>
            </a:pPr>
            <a:r>
              <a:rPr lang="en-US" sz="2400" dirty="0"/>
              <a:t>	</a:t>
            </a:r>
            <a:r>
              <a:rPr lang="en-US" sz="2400" dirty="0" smtClean="0"/>
              <a:t>- Proposed 2030 T&amp;D </a:t>
            </a:r>
          </a:p>
          <a:p>
            <a:pPr>
              <a:buFont typeface="Wingdings" panose="05000000000000000000" pitchFamily="2" charset="2"/>
              <a:buChar char="Ø"/>
            </a:pPr>
            <a:r>
              <a:rPr lang="en-US" sz="2400" dirty="0"/>
              <a:t>Energy and Rural Electrification </a:t>
            </a:r>
            <a:r>
              <a:rPr lang="en-US" sz="2400" dirty="0" smtClean="0"/>
              <a:t>Planning</a:t>
            </a:r>
          </a:p>
          <a:p>
            <a:pPr lvl="1">
              <a:buFontTx/>
              <a:buChar char="-"/>
            </a:pPr>
            <a:r>
              <a:rPr lang="en-US" sz="2400" dirty="0" smtClean="0"/>
              <a:t>Criteria for selection of communities</a:t>
            </a:r>
          </a:p>
          <a:p>
            <a:pPr lvl="1">
              <a:buFontTx/>
              <a:buChar char="-"/>
            </a:pPr>
            <a:r>
              <a:rPr lang="en-US" sz="2400" dirty="0" smtClean="0"/>
              <a:t>Obstacles and recommendations</a:t>
            </a:r>
          </a:p>
          <a:p>
            <a:pPr>
              <a:buFont typeface="Wingdings" panose="05000000000000000000" pitchFamily="2" charset="2"/>
              <a:buChar char="Ø"/>
            </a:pPr>
            <a:r>
              <a:rPr lang="en-US" sz="2400" dirty="0" smtClean="0"/>
              <a:t>Renewable Energy Development</a:t>
            </a:r>
          </a:p>
          <a:p>
            <a:pPr>
              <a:buFont typeface="Wingdings" panose="05000000000000000000" pitchFamily="2" charset="2"/>
              <a:buChar char="Ø"/>
            </a:pPr>
            <a:r>
              <a:rPr lang="en-US" sz="2400" dirty="0" smtClean="0"/>
              <a:t>GIS - Energy Planning</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0620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7324"/>
            <a:ext cx="8596668" cy="1320800"/>
          </a:xfrm>
        </p:spPr>
        <p:txBody>
          <a:bodyPr/>
          <a:lstStyle/>
          <a:p>
            <a:r>
              <a:rPr lang="en-US" dirty="0">
                <a:solidFill>
                  <a:schemeClr val="tx1"/>
                </a:solidFill>
              </a:rPr>
              <a:t>Country Background</a:t>
            </a:r>
            <a:r>
              <a:rPr lang="en-US" dirty="0"/>
              <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14361446"/>
              </p:ext>
            </p:extLst>
          </p:nvPr>
        </p:nvGraphicFramePr>
        <p:xfrm>
          <a:off x="677334" y="1671191"/>
          <a:ext cx="8800988" cy="3750814"/>
        </p:xfrm>
        <a:graphic>
          <a:graphicData uri="http://schemas.openxmlformats.org/drawingml/2006/table">
            <a:tbl>
              <a:tblPr firstRow="1" bandRow="1">
                <a:tableStyleId>{5C22544A-7EE6-4342-B048-85BDC9FD1C3A}</a:tableStyleId>
              </a:tblPr>
              <a:tblGrid>
                <a:gridCol w="4400494"/>
                <a:gridCol w="4400494"/>
              </a:tblGrid>
              <a:tr h="469656">
                <a:tc>
                  <a:txBody>
                    <a:bodyPr/>
                    <a:lstStyle/>
                    <a:p>
                      <a:r>
                        <a:rPr lang="en-US" dirty="0" smtClean="0">
                          <a:solidFill>
                            <a:schemeClr val="tx1"/>
                          </a:solidFill>
                        </a:rPr>
                        <a:t>Area</a:t>
                      </a:r>
                      <a:endParaRPr lang="en-US" dirty="0">
                        <a:solidFill>
                          <a:schemeClr val="tx1"/>
                        </a:solidFill>
                      </a:endParaRPr>
                    </a:p>
                  </a:txBody>
                  <a:tcPr>
                    <a:solidFill>
                      <a:schemeClr val="bg2"/>
                    </a:solidFill>
                  </a:tcPr>
                </a:tc>
                <a:tc>
                  <a:txBody>
                    <a:bodyPr/>
                    <a:lstStyle/>
                    <a:p>
                      <a:r>
                        <a:rPr lang="en-US" dirty="0" smtClean="0">
                          <a:solidFill>
                            <a:schemeClr val="tx1"/>
                          </a:solidFill>
                        </a:rPr>
                        <a:t>71,740km</a:t>
                      </a:r>
                      <a:r>
                        <a:rPr lang="en-US" baseline="30000" dirty="0" smtClean="0">
                          <a:solidFill>
                            <a:schemeClr val="tx1"/>
                          </a:solidFill>
                        </a:rPr>
                        <a:t>2</a:t>
                      </a:r>
                      <a:endParaRPr lang="en-US" dirty="0">
                        <a:solidFill>
                          <a:schemeClr val="tx1"/>
                        </a:solidFill>
                      </a:endParaRPr>
                    </a:p>
                  </a:txBody>
                  <a:tcPr>
                    <a:solidFill>
                      <a:schemeClr val="bg2"/>
                    </a:solidFill>
                  </a:tcPr>
                </a:tc>
              </a:tr>
              <a:tr h="469656">
                <a:tc>
                  <a:txBody>
                    <a:bodyPr/>
                    <a:lstStyle/>
                    <a:p>
                      <a:r>
                        <a:rPr lang="en-US" dirty="0" smtClean="0"/>
                        <a:t>Region</a:t>
                      </a:r>
                      <a:endParaRPr lang="en-US" dirty="0"/>
                    </a:p>
                  </a:txBody>
                  <a:tcPr>
                    <a:solidFill>
                      <a:schemeClr val="accent2">
                        <a:lumMod val="20000"/>
                        <a:lumOff val="80000"/>
                      </a:schemeClr>
                    </a:solidFill>
                  </a:tcPr>
                </a:tc>
                <a:tc>
                  <a:txBody>
                    <a:bodyPr/>
                    <a:lstStyle/>
                    <a:p>
                      <a:r>
                        <a:rPr lang="en-US" dirty="0" smtClean="0"/>
                        <a:t>West Africa</a:t>
                      </a:r>
                      <a:endParaRPr lang="en-US" dirty="0"/>
                    </a:p>
                  </a:txBody>
                  <a:tcPr>
                    <a:solidFill>
                      <a:schemeClr val="accent2">
                        <a:lumMod val="20000"/>
                        <a:lumOff val="80000"/>
                      </a:schemeClr>
                    </a:solidFill>
                  </a:tcPr>
                </a:tc>
              </a:tr>
              <a:tr h="469656">
                <a:tc>
                  <a:txBody>
                    <a:bodyPr/>
                    <a:lstStyle/>
                    <a:p>
                      <a:r>
                        <a:rPr lang="en-US" dirty="0" smtClean="0"/>
                        <a:t>Population</a:t>
                      </a:r>
                      <a:endParaRPr lang="en-US" dirty="0"/>
                    </a:p>
                  </a:txBody>
                  <a:tcPr/>
                </a:tc>
                <a:tc>
                  <a:txBody>
                    <a:bodyPr/>
                    <a:lstStyle/>
                    <a:p>
                      <a:r>
                        <a:rPr lang="en-US" dirty="0" smtClean="0"/>
                        <a:t>6,400,000(2012)</a:t>
                      </a:r>
                      <a:r>
                        <a:rPr lang="en-US" baseline="0" dirty="0" smtClean="0"/>
                        <a:t> / 7,075,641(2015)</a:t>
                      </a:r>
                      <a:endParaRPr lang="en-US" dirty="0"/>
                    </a:p>
                  </a:txBody>
                  <a:tcPr/>
                </a:tc>
              </a:tr>
              <a:tr h="469656">
                <a:tc>
                  <a:txBody>
                    <a:bodyPr/>
                    <a:lstStyle/>
                    <a:p>
                      <a:r>
                        <a:rPr lang="en-US" dirty="0" smtClean="0"/>
                        <a:t>GDP, PPP</a:t>
                      </a:r>
                      <a:endParaRPr lang="en-US" dirty="0"/>
                    </a:p>
                  </a:txBody>
                  <a:tcPr/>
                </a:tc>
                <a:tc>
                  <a:txBody>
                    <a:bodyPr/>
                    <a:lstStyle/>
                    <a:p>
                      <a:r>
                        <a:rPr lang="en-US" dirty="0" smtClean="0"/>
                        <a:t>8,123,419.232 International $ (2012)</a:t>
                      </a:r>
                      <a:endParaRPr lang="en-US" dirty="0"/>
                    </a:p>
                  </a:txBody>
                  <a:tcPr/>
                </a:tc>
              </a:tr>
              <a:tr h="469656">
                <a:tc>
                  <a:txBody>
                    <a:bodyPr/>
                    <a:lstStyle/>
                    <a:p>
                      <a:r>
                        <a:rPr lang="en-US" dirty="0" smtClean="0"/>
                        <a:t>Indigenous</a:t>
                      </a:r>
                      <a:r>
                        <a:rPr lang="en-US" baseline="0" dirty="0" smtClean="0"/>
                        <a:t> Energy Sources</a:t>
                      </a:r>
                      <a:endParaRPr lang="en-US" dirty="0"/>
                    </a:p>
                  </a:txBody>
                  <a:tcPr/>
                </a:tc>
                <a:tc>
                  <a:txBody>
                    <a:bodyPr/>
                    <a:lstStyle/>
                    <a:p>
                      <a:r>
                        <a:rPr lang="en-US" dirty="0" smtClean="0"/>
                        <a:t>Oil, Hydropower, Solar, Wind, Biofuels</a:t>
                      </a:r>
                      <a:endParaRPr lang="en-US" dirty="0"/>
                    </a:p>
                  </a:txBody>
                  <a:tcPr/>
                </a:tc>
              </a:tr>
              <a:tr h="463222">
                <a:tc>
                  <a:txBody>
                    <a:bodyPr/>
                    <a:lstStyle/>
                    <a:p>
                      <a:r>
                        <a:rPr lang="en-US" dirty="0" smtClean="0"/>
                        <a:t>Population</a:t>
                      </a:r>
                      <a:r>
                        <a:rPr lang="en-US" baseline="0" dirty="0" smtClean="0"/>
                        <a:t> growth</a:t>
                      </a:r>
                      <a:endParaRPr lang="en-US" dirty="0"/>
                    </a:p>
                  </a:txBody>
                  <a:tcPr/>
                </a:tc>
                <a:tc>
                  <a:txBody>
                    <a:bodyPr/>
                    <a:lstStyle/>
                    <a:p>
                      <a:r>
                        <a:rPr lang="en-US" dirty="0" smtClean="0"/>
                        <a:t>4.5% per annum 2002 – 2014</a:t>
                      </a:r>
                      <a:endParaRPr lang="en-US" dirty="0"/>
                    </a:p>
                  </a:txBody>
                  <a:tcPr/>
                </a:tc>
              </a:tr>
              <a:tr h="469656">
                <a:tc>
                  <a:txBody>
                    <a:bodyPr/>
                    <a:lstStyle/>
                    <a:p>
                      <a:r>
                        <a:rPr lang="en-US" dirty="0" smtClean="0"/>
                        <a:t>Real</a:t>
                      </a:r>
                      <a:r>
                        <a:rPr lang="en-US" baseline="0" dirty="0" smtClean="0"/>
                        <a:t> GDP growth average</a:t>
                      </a:r>
                      <a:endParaRPr lang="en-US" dirty="0"/>
                    </a:p>
                  </a:txBody>
                  <a:tcPr/>
                </a:tc>
                <a:tc>
                  <a:txBody>
                    <a:bodyPr/>
                    <a:lstStyle/>
                    <a:p>
                      <a:r>
                        <a:rPr lang="en-US" dirty="0" smtClean="0"/>
                        <a:t>4.3% (2014</a:t>
                      </a:r>
                      <a:r>
                        <a:rPr lang="en-US" baseline="0" dirty="0" smtClean="0"/>
                        <a:t> – 2016)</a:t>
                      </a:r>
                      <a:endParaRPr lang="en-US" dirty="0"/>
                    </a:p>
                  </a:txBody>
                  <a:tcPr/>
                </a:tc>
              </a:tr>
              <a:tr h="469656">
                <a:tc>
                  <a:txBody>
                    <a:bodyPr/>
                    <a:lstStyle/>
                    <a:p>
                      <a:r>
                        <a:rPr lang="en-US" dirty="0" smtClean="0"/>
                        <a:t>Economy</a:t>
                      </a:r>
                      <a:endParaRPr lang="en-US" dirty="0"/>
                    </a:p>
                  </a:txBody>
                  <a:tcPr/>
                </a:tc>
                <a:tc>
                  <a:txBody>
                    <a:bodyPr/>
                    <a:lstStyle/>
                    <a:p>
                      <a:r>
                        <a:rPr lang="en-US" dirty="0" smtClean="0"/>
                        <a:t>Mining, Agriculture, Marine</a:t>
                      </a:r>
                      <a:endParaRPr lang="en-US" dirty="0"/>
                    </a:p>
                  </a:txBody>
                  <a:tcPr/>
                </a:tc>
              </a:tr>
            </a:tbl>
          </a:graphicData>
        </a:graphic>
      </p:graphicFrame>
    </p:spTree>
    <p:extLst>
      <p:ext uri="{BB962C8B-B14F-4D97-AF65-F5344CB8AC3E}">
        <p14:creationId xmlns:p14="http://schemas.microsoft.com/office/powerpoint/2010/main" val="130444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4445"/>
            <a:ext cx="8788638" cy="665409"/>
          </a:xfrm>
        </p:spPr>
        <p:txBody>
          <a:bodyPr>
            <a:normAutofit fontScale="90000"/>
          </a:bodyPr>
          <a:lstStyle/>
          <a:p>
            <a:r>
              <a:rPr lang="en-US" dirty="0">
                <a:solidFill>
                  <a:schemeClr val="tx1"/>
                </a:solidFill>
              </a:rPr>
              <a:t>Overview of the Sierra Leonean Power Sector</a:t>
            </a:r>
            <a:r>
              <a:rPr lang="en-US" dirty="0"/>
              <a:t/>
            </a:r>
            <a:br>
              <a:rPr lang="en-US" dirty="0"/>
            </a:br>
            <a:endParaRPr lang="en-US" dirty="0"/>
          </a:p>
        </p:txBody>
      </p:sp>
      <p:pic>
        <p:nvPicPr>
          <p:cNvPr id="9" name="Content Placeholder 8"/>
          <p:cNvPicPr>
            <a:picLocks noGrp="1" noChangeAspect="1"/>
          </p:cNvPicPr>
          <p:nvPr>
            <p:ph idx="1"/>
          </p:nvPr>
        </p:nvPicPr>
        <p:blipFill>
          <a:blip r:embed="rId2"/>
          <a:stretch>
            <a:fillRect/>
          </a:stretch>
        </p:blipFill>
        <p:spPr>
          <a:xfrm>
            <a:off x="3863663" y="2388599"/>
            <a:ext cx="1931832" cy="829428"/>
          </a:xfrm>
          <a:prstGeom prst="rect">
            <a:avLst/>
          </a:prstGeom>
        </p:spPr>
      </p:pic>
      <p:sp>
        <p:nvSpPr>
          <p:cNvPr id="6" name="Rounded Rectangle 5"/>
          <p:cNvSpPr/>
          <p:nvPr/>
        </p:nvSpPr>
        <p:spPr>
          <a:xfrm>
            <a:off x="3909716" y="1236372"/>
            <a:ext cx="1872900" cy="817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MoE</a:t>
            </a:r>
            <a:endParaRPr lang="en-US" dirty="0">
              <a:solidFill>
                <a:schemeClr val="tx1"/>
              </a:solidFill>
            </a:endParaRPr>
          </a:p>
        </p:txBody>
      </p:sp>
      <p:pic>
        <p:nvPicPr>
          <p:cNvPr id="10" name="Picture 9"/>
          <p:cNvPicPr>
            <a:picLocks noChangeAspect="1"/>
          </p:cNvPicPr>
          <p:nvPr/>
        </p:nvPicPr>
        <p:blipFill>
          <a:blip r:embed="rId2"/>
          <a:stretch>
            <a:fillRect/>
          </a:stretch>
        </p:blipFill>
        <p:spPr>
          <a:xfrm>
            <a:off x="1410236" y="3909872"/>
            <a:ext cx="1775597" cy="762349"/>
          </a:xfrm>
          <a:prstGeom prst="rect">
            <a:avLst/>
          </a:prstGeom>
        </p:spPr>
      </p:pic>
      <p:pic>
        <p:nvPicPr>
          <p:cNvPr id="11" name="Picture 10"/>
          <p:cNvPicPr>
            <a:picLocks noChangeAspect="1"/>
          </p:cNvPicPr>
          <p:nvPr/>
        </p:nvPicPr>
        <p:blipFill>
          <a:blip r:embed="rId2"/>
          <a:stretch>
            <a:fillRect/>
          </a:stretch>
        </p:blipFill>
        <p:spPr>
          <a:xfrm>
            <a:off x="6118700" y="3915182"/>
            <a:ext cx="1763229" cy="757039"/>
          </a:xfrm>
          <a:prstGeom prst="rect">
            <a:avLst/>
          </a:prstGeom>
        </p:spPr>
      </p:pic>
      <p:pic>
        <p:nvPicPr>
          <p:cNvPr id="12" name="Picture 11"/>
          <p:cNvPicPr>
            <a:picLocks noChangeAspect="1"/>
          </p:cNvPicPr>
          <p:nvPr/>
        </p:nvPicPr>
        <p:blipFill>
          <a:blip r:embed="rId2"/>
          <a:stretch>
            <a:fillRect/>
          </a:stretch>
        </p:blipFill>
        <p:spPr>
          <a:xfrm>
            <a:off x="7333869" y="5402688"/>
            <a:ext cx="1688136" cy="724798"/>
          </a:xfrm>
          <a:prstGeom prst="rect">
            <a:avLst/>
          </a:prstGeom>
        </p:spPr>
      </p:pic>
      <p:pic>
        <p:nvPicPr>
          <p:cNvPr id="13" name="Picture 12"/>
          <p:cNvPicPr>
            <a:picLocks noChangeAspect="1"/>
          </p:cNvPicPr>
          <p:nvPr/>
        </p:nvPicPr>
        <p:blipFill>
          <a:blip r:embed="rId2"/>
          <a:stretch>
            <a:fillRect/>
          </a:stretch>
        </p:blipFill>
        <p:spPr>
          <a:xfrm>
            <a:off x="5037760" y="5405500"/>
            <a:ext cx="1681586" cy="721986"/>
          </a:xfrm>
          <a:prstGeom prst="rect">
            <a:avLst/>
          </a:prstGeom>
        </p:spPr>
      </p:pic>
      <p:pic>
        <p:nvPicPr>
          <p:cNvPr id="14" name="Picture 13"/>
          <p:cNvPicPr>
            <a:picLocks noChangeAspect="1"/>
          </p:cNvPicPr>
          <p:nvPr/>
        </p:nvPicPr>
        <p:blipFill>
          <a:blip r:embed="rId2"/>
          <a:stretch>
            <a:fillRect/>
          </a:stretch>
        </p:blipFill>
        <p:spPr>
          <a:xfrm>
            <a:off x="2603029" y="5405500"/>
            <a:ext cx="1681586" cy="721986"/>
          </a:xfrm>
          <a:prstGeom prst="rect">
            <a:avLst/>
          </a:prstGeom>
        </p:spPr>
      </p:pic>
      <p:pic>
        <p:nvPicPr>
          <p:cNvPr id="15" name="Picture 14"/>
          <p:cNvPicPr>
            <a:picLocks noChangeAspect="1"/>
          </p:cNvPicPr>
          <p:nvPr/>
        </p:nvPicPr>
        <p:blipFill>
          <a:blip r:embed="rId2"/>
          <a:stretch>
            <a:fillRect/>
          </a:stretch>
        </p:blipFill>
        <p:spPr>
          <a:xfrm>
            <a:off x="289532" y="5405500"/>
            <a:ext cx="1681586" cy="721986"/>
          </a:xfrm>
          <a:prstGeom prst="rect">
            <a:avLst/>
          </a:prstGeom>
        </p:spPr>
      </p:pic>
      <p:cxnSp>
        <p:nvCxnSpPr>
          <p:cNvPr id="25" name="Straight Connector 24"/>
          <p:cNvCxnSpPr/>
          <p:nvPr/>
        </p:nvCxnSpPr>
        <p:spPr>
          <a:xfrm>
            <a:off x="2322489" y="3606085"/>
            <a:ext cx="46778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10236" y="5061397"/>
            <a:ext cx="17536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878554" y="5048518"/>
            <a:ext cx="2016195"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483968" y="2626202"/>
            <a:ext cx="1107583" cy="369332"/>
          </a:xfrm>
          <a:prstGeom prst="rect">
            <a:avLst/>
          </a:prstGeom>
          <a:noFill/>
        </p:spPr>
        <p:txBody>
          <a:bodyPr wrap="square" rtlCol="0">
            <a:spAutoFit/>
          </a:bodyPr>
          <a:lstStyle/>
          <a:p>
            <a:r>
              <a:rPr lang="en-US" dirty="0" smtClean="0"/>
              <a:t>EWRC</a:t>
            </a:r>
            <a:endParaRPr lang="en-US" dirty="0"/>
          </a:p>
        </p:txBody>
      </p:sp>
      <p:sp>
        <p:nvSpPr>
          <p:cNvPr id="48" name="TextBox 47"/>
          <p:cNvSpPr txBox="1"/>
          <p:nvPr/>
        </p:nvSpPr>
        <p:spPr>
          <a:xfrm>
            <a:off x="1919022" y="4154699"/>
            <a:ext cx="736099" cy="369332"/>
          </a:xfrm>
          <a:prstGeom prst="rect">
            <a:avLst/>
          </a:prstGeom>
          <a:noFill/>
        </p:spPr>
        <p:txBody>
          <a:bodyPr wrap="none" rtlCol="0">
            <a:spAutoFit/>
          </a:bodyPr>
          <a:lstStyle/>
          <a:p>
            <a:r>
              <a:rPr lang="en-US" dirty="0" smtClean="0"/>
              <a:t>EGTC</a:t>
            </a:r>
            <a:endParaRPr lang="en-US" dirty="0"/>
          </a:p>
        </p:txBody>
      </p:sp>
      <p:sp>
        <p:nvSpPr>
          <p:cNvPr id="49" name="TextBox 48"/>
          <p:cNvSpPr txBox="1"/>
          <p:nvPr/>
        </p:nvSpPr>
        <p:spPr>
          <a:xfrm>
            <a:off x="6658377" y="4136196"/>
            <a:ext cx="696024" cy="369332"/>
          </a:xfrm>
          <a:prstGeom prst="rect">
            <a:avLst/>
          </a:prstGeom>
          <a:noFill/>
        </p:spPr>
        <p:txBody>
          <a:bodyPr wrap="none" rtlCol="0">
            <a:spAutoFit/>
          </a:bodyPr>
          <a:lstStyle/>
          <a:p>
            <a:r>
              <a:rPr lang="en-US" dirty="0" smtClean="0"/>
              <a:t>EDSA</a:t>
            </a:r>
            <a:endParaRPr lang="en-US" dirty="0"/>
          </a:p>
        </p:txBody>
      </p:sp>
      <p:sp>
        <p:nvSpPr>
          <p:cNvPr id="50" name="TextBox 49"/>
          <p:cNvSpPr txBox="1"/>
          <p:nvPr/>
        </p:nvSpPr>
        <p:spPr>
          <a:xfrm>
            <a:off x="643342" y="5580421"/>
            <a:ext cx="1034257" cy="369332"/>
          </a:xfrm>
          <a:prstGeom prst="rect">
            <a:avLst/>
          </a:prstGeom>
          <a:noFill/>
        </p:spPr>
        <p:txBody>
          <a:bodyPr wrap="none" rtlCol="0">
            <a:spAutoFit/>
          </a:bodyPr>
          <a:lstStyle/>
          <a:p>
            <a:r>
              <a:rPr lang="en-US" dirty="0" smtClean="0"/>
              <a:t>PPA GEN</a:t>
            </a:r>
            <a:endParaRPr lang="en-US" dirty="0"/>
          </a:p>
        </p:txBody>
      </p:sp>
      <p:sp>
        <p:nvSpPr>
          <p:cNvPr id="51" name="TextBox 50"/>
          <p:cNvSpPr txBox="1"/>
          <p:nvPr/>
        </p:nvSpPr>
        <p:spPr>
          <a:xfrm>
            <a:off x="2980879" y="5580421"/>
            <a:ext cx="996427" cy="369332"/>
          </a:xfrm>
          <a:prstGeom prst="rect">
            <a:avLst/>
          </a:prstGeom>
          <a:noFill/>
        </p:spPr>
        <p:txBody>
          <a:bodyPr wrap="none" rtlCol="0">
            <a:spAutoFit/>
          </a:bodyPr>
          <a:lstStyle/>
          <a:p>
            <a:r>
              <a:rPr lang="en-US" dirty="0" smtClean="0"/>
              <a:t>IPP GEN</a:t>
            </a:r>
            <a:endParaRPr lang="en-US" dirty="0"/>
          </a:p>
        </p:txBody>
      </p:sp>
      <p:sp>
        <p:nvSpPr>
          <p:cNvPr id="52" name="TextBox 51"/>
          <p:cNvSpPr txBox="1"/>
          <p:nvPr/>
        </p:nvSpPr>
        <p:spPr>
          <a:xfrm>
            <a:off x="5203177" y="5481155"/>
            <a:ext cx="1683474" cy="646331"/>
          </a:xfrm>
          <a:prstGeom prst="rect">
            <a:avLst/>
          </a:prstGeom>
          <a:noFill/>
        </p:spPr>
        <p:txBody>
          <a:bodyPr wrap="none" rtlCol="0">
            <a:spAutoFit/>
          </a:bodyPr>
          <a:lstStyle/>
          <a:p>
            <a:r>
              <a:rPr lang="en-US" dirty="0" smtClean="0"/>
              <a:t>DISTRIBUTION </a:t>
            </a:r>
          </a:p>
          <a:p>
            <a:r>
              <a:rPr lang="en-US" dirty="0" smtClean="0"/>
              <a:t>UTILITY</a:t>
            </a:r>
            <a:endParaRPr lang="en-US" dirty="0"/>
          </a:p>
        </p:txBody>
      </p:sp>
      <p:cxnSp>
        <p:nvCxnSpPr>
          <p:cNvPr id="80" name="Straight Connector 79"/>
          <p:cNvCxnSpPr>
            <a:stCxn id="6" idx="2"/>
            <a:endCxn id="9" idx="0"/>
          </p:cNvCxnSpPr>
          <p:nvPr/>
        </p:nvCxnSpPr>
        <p:spPr>
          <a:xfrm flipH="1">
            <a:off x="4829579" y="2053744"/>
            <a:ext cx="16587" cy="3348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9" idx="2"/>
          </p:cNvCxnSpPr>
          <p:nvPr/>
        </p:nvCxnSpPr>
        <p:spPr>
          <a:xfrm>
            <a:off x="4829579" y="3218027"/>
            <a:ext cx="16587" cy="388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10" idx="0"/>
          </p:cNvCxnSpPr>
          <p:nvPr/>
        </p:nvCxnSpPr>
        <p:spPr>
          <a:xfrm flipH="1">
            <a:off x="2298035" y="3606085"/>
            <a:ext cx="24454" cy="303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11" idx="0"/>
          </p:cNvCxnSpPr>
          <p:nvPr/>
        </p:nvCxnSpPr>
        <p:spPr>
          <a:xfrm>
            <a:off x="7000315" y="3606085"/>
            <a:ext cx="0" cy="309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0" idx="2"/>
          </p:cNvCxnSpPr>
          <p:nvPr/>
        </p:nvCxnSpPr>
        <p:spPr>
          <a:xfrm>
            <a:off x="2298035" y="4672221"/>
            <a:ext cx="0" cy="389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 idx="2"/>
          </p:cNvCxnSpPr>
          <p:nvPr/>
        </p:nvCxnSpPr>
        <p:spPr>
          <a:xfrm>
            <a:off x="7000315" y="4672221"/>
            <a:ext cx="0" cy="376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410236" y="5061397"/>
            <a:ext cx="0" cy="400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163909" y="5061397"/>
            <a:ext cx="0" cy="341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endCxn id="13" idx="0"/>
          </p:cNvCxnSpPr>
          <p:nvPr/>
        </p:nvCxnSpPr>
        <p:spPr>
          <a:xfrm flipH="1">
            <a:off x="5878553" y="5048518"/>
            <a:ext cx="1" cy="356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894749" y="5048518"/>
            <a:ext cx="0" cy="413129"/>
          </a:xfrm>
          <a:prstGeom prst="line">
            <a:avLst/>
          </a:prstGeom>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472491" y="5505908"/>
            <a:ext cx="1475084" cy="646331"/>
          </a:xfrm>
          <a:prstGeom prst="rect">
            <a:avLst/>
          </a:prstGeom>
          <a:noFill/>
        </p:spPr>
        <p:txBody>
          <a:bodyPr wrap="none" rtlCol="0">
            <a:spAutoFit/>
          </a:bodyPr>
          <a:lstStyle/>
          <a:p>
            <a:r>
              <a:rPr lang="en-US" dirty="0" smtClean="0"/>
              <a:t>REVENUE</a:t>
            </a:r>
          </a:p>
          <a:p>
            <a:r>
              <a:rPr lang="en-US" dirty="0" smtClean="0"/>
              <a:t>COLLECTION</a:t>
            </a:r>
            <a:endParaRPr lang="en-US" dirty="0"/>
          </a:p>
        </p:txBody>
      </p:sp>
    </p:spTree>
    <p:extLst>
      <p:ext uri="{BB962C8B-B14F-4D97-AF65-F5344CB8AC3E}">
        <p14:creationId xmlns:p14="http://schemas.microsoft.com/office/powerpoint/2010/main" val="164658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94444"/>
            <a:ext cx="8492425" cy="1090411"/>
          </a:xfrm>
        </p:spPr>
        <p:txBody>
          <a:bodyPr>
            <a:normAutofit fontScale="90000"/>
          </a:bodyPr>
          <a:lstStyle/>
          <a:p>
            <a:r>
              <a:rPr lang="en-US" dirty="0">
                <a:solidFill>
                  <a:schemeClr val="tx1"/>
                </a:solidFill>
              </a:rPr>
              <a:t>Energy Situation in Sierra </a:t>
            </a:r>
            <a:r>
              <a:rPr lang="en-US" dirty="0" smtClean="0">
                <a:solidFill>
                  <a:schemeClr val="tx1"/>
                </a:solidFill>
              </a:rPr>
              <a:t>Leone</a:t>
            </a:r>
            <a:br>
              <a:rPr lang="en-US" dirty="0" smtClean="0">
                <a:solidFill>
                  <a:schemeClr val="tx1"/>
                </a:solidFill>
              </a:rPr>
            </a:br>
            <a:r>
              <a:rPr lang="en-US" sz="3100" dirty="0" smtClean="0">
                <a:solidFill>
                  <a:schemeClr val="tx1"/>
                </a:solidFill>
              </a:rPr>
              <a:t>Energy Sources</a:t>
            </a:r>
            <a:r>
              <a:rPr lang="en-US" dirty="0"/>
              <a:t/>
            </a:r>
            <a:br>
              <a:rPr lang="en-US" dirty="0"/>
            </a:br>
            <a:endParaRPr lang="en-US" dirty="0"/>
          </a:p>
        </p:txBody>
      </p:sp>
      <p:sp>
        <p:nvSpPr>
          <p:cNvPr id="5" name="Content Placeholder 4"/>
          <p:cNvSpPr>
            <a:spLocks noGrp="1"/>
          </p:cNvSpPr>
          <p:nvPr>
            <p:ph idx="1"/>
          </p:nvPr>
        </p:nvSpPr>
        <p:spPr>
          <a:xfrm>
            <a:off x="677334" y="1751527"/>
            <a:ext cx="8698486" cy="4726546"/>
          </a:xfrm>
        </p:spPr>
        <p:txBody>
          <a:bodyPr>
            <a:normAutofit/>
          </a:bodyPr>
          <a:lstStyle/>
          <a:p>
            <a:r>
              <a:rPr lang="en-US" sz="2800" dirty="0" smtClean="0"/>
              <a:t>FUELWOOD (firewood &amp; Charcoal) – data not available</a:t>
            </a:r>
          </a:p>
          <a:p>
            <a:r>
              <a:rPr lang="en-US" sz="2800" dirty="0" smtClean="0"/>
              <a:t>PETROLEUM PRODUCTS – only Petroleum Regulatory Agency data available</a:t>
            </a:r>
          </a:p>
          <a:p>
            <a:r>
              <a:rPr lang="en-US" sz="2800" dirty="0" smtClean="0"/>
              <a:t>ELECTRICITY  and</a:t>
            </a:r>
          </a:p>
          <a:p>
            <a:r>
              <a:rPr lang="en-US" sz="2800" dirty="0" smtClean="0"/>
              <a:t>RENEWABLE ENERGY</a:t>
            </a:r>
          </a:p>
          <a:p>
            <a:pPr marL="0" indent="0">
              <a:buNone/>
            </a:pPr>
            <a:r>
              <a:rPr lang="en-US" sz="2800" dirty="0"/>
              <a:t>	</a:t>
            </a:r>
            <a:r>
              <a:rPr lang="en-US" sz="2800" dirty="0" smtClean="0"/>
              <a:t>- Hydro</a:t>
            </a:r>
          </a:p>
          <a:p>
            <a:pPr marL="0" indent="0">
              <a:buNone/>
            </a:pPr>
            <a:r>
              <a:rPr lang="en-US" sz="2800" dirty="0"/>
              <a:t>	</a:t>
            </a:r>
            <a:r>
              <a:rPr lang="en-US" sz="2800" dirty="0" smtClean="0"/>
              <a:t>- Solar</a:t>
            </a:r>
          </a:p>
          <a:p>
            <a:pPr marL="0" indent="0">
              <a:buNone/>
            </a:pPr>
            <a:r>
              <a:rPr lang="en-US" sz="2800" dirty="0"/>
              <a:t>	</a:t>
            </a:r>
            <a:r>
              <a:rPr lang="en-US" sz="2800" dirty="0" smtClean="0"/>
              <a:t>- Wind</a:t>
            </a:r>
            <a:endParaRPr lang="en-US" sz="2800" dirty="0"/>
          </a:p>
        </p:txBody>
      </p:sp>
    </p:spTree>
    <p:extLst>
      <p:ext uri="{BB962C8B-B14F-4D97-AF65-F5344CB8AC3E}">
        <p14:creationId xmlns:p14="http://schemas.microsoft.com/office/powerpoint/2010/main" val="10117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94444"/>
            <a:ext cx="8492425" cy="1090411"/>
          </a:xfrm>
        </p:spPr>
        <p:txBody>
          <a:bodyPr>
            <a:normAutofit fontScale="90000"/>
          </a:bodyPr>
          <a:lstStyle/>
          <a:p>
            <a:r>
              <a:rPr lang="en-US" dirty="0">
                <a:solidFill>
                  <a:schemeClr val="tx1"/>
                </a:solidFill>
              </a:rPr>
              <a:t>Energy Situation in Sierra </a:t>
            </a:r>
            <a:r>
              <a:rPr lang="en-US" dirty="0" smtClean="0">
                <a:solidFill>
                  <a:schemeClr val="tx1"/>
                </a:solidFill>
              </a:rPr>
              <a:t>Leone</a:t>
            </a:r>
            <a:br>
              <a:rPr lang="en-US" dirty="0" smtClean="0">
                <a:solidFill>
                  <a:schemeClr val="tx1"/>
                </a:solidFill>
              </a:rPr>
            </a:br>
            <a:r>
              <a:rPr lang="en-US" sz="3100" dirty="0" smtClean="0">
                <a:solidFill>
                  <a:schemeClr val="tx1"/>
                </a:solidFill>
              </a:rPr>
              <a:t>Energy Sources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737805"/>
              </p:ext>
            </p:extLst>
          </p:nvPr>
        </p:nvGraphicFramePr>
        <p:xfrm>
          <a:off x="677334" y="2434844"/>
          <a:ext cx="8028783" cy="2459128"/>
        </p:xfrm>
        <a:graphic>
          <a:graphicData uri="http://schemas.openxmlformats.org/drawingml/2006/table">
            <a:tbl>
              <a:tblPr firstRow="1" bandRow="1">
                <a:tableStyleId>{5C22544A-7EE6-4342-B048-85BDC9FD1C3A}</a:tableStyleId>
              </a:tblPr>
              <a:tblGrid>
                <a:gridCol w="1146969"/>
                <a:gridCol w="1146969"/>
                <a:gridCol w="1146969"/>
                <a:gridCol w="1146969"/>
                <a:gridCol w="1146969"/>
                <a:gridCol w="1146969"/>
                <a:gridCol w="1146969"/>
              </a:tblGrid>
              <a:tr h="1305056">
                <a:tc>
                  <a:txBody>
                    <a:bodyPr/>
                    <a:lstStyle/>
                    <a:p>
                      <a:pPr algn="ctr"/>
                      <a:r>
                        <a:rPr lang="en-US" sz="1600" dirty="0" smtClean="0">
                          <a:solidFill>
                            <a:schemeClr val="tx1"/>
                          </a:solidFill>
                        </a:rPr>
                        <a:t>SOLAR MW</a:t>
                      </a:r>
                      <a:endParaRPr lang="en-US" sz="1600" dirty="0">
                        <a:solidFill>
                          <a:schemeClr val="tx1"/>
                        </a:solidFill>
                      </a:endParaRPr>
                    </a:p>
                  </a:txBody>
                  <a:tcPr/>
                </a:tc>
                <a:tc>
                  <a:txBody>
                    <a:bodyPr/>
                    <a:lstStyle/>
                    <a:p>
                      <a:pPr algn="ctr"/>
                      <a:r>
                        <a:rPr lang="en-US" sz="1600" dirty="0" smtClean="0">
                          <a:solidFill>
                            <a:schemeClr val="tx1"/>
                          </a:solidFill>
                        </a:rPr>
                        <a:t>BIOMASS MW</a:t>
                      </a:r>
                      <a:endParaRPr lang="en-US" sz="1600" dirty="0">
                        <a:solidFill>
                          <a:schemeClr val="tx1"/>
                        </a:solidFill>
                      </a:endParaRPr>
                    </a:p>
                  </a:txBody>
                  <a:tcPr/>
                </a:tc>
                <a:tc>
                  <a:txBody>
                    <a:bodyPr/>
                    <a:lstStyle/>
                    <a:p>
                      <a:pPr algn="ctr"/>
                      <a:r>
                        <a:rPr lang="en-US" sz="1600" dirty="0" smtClean="0">
                          <a:solidFill>
                            <a:schemeClr val="tx1"/>
                          </a:solidFill>
                        </a:rPr>
                        <a:t>HFO   MW</a:t>
                      </a:r>
                      <a:endParaRPr lang="en-US" sz="1600" dirty="0">
                        <a:solidFill>
                          <a:schemeClr val="tx1"/>
                        </a:solidFill>
                      </a:endParaRPr>
                    </a:p>
                  </a:txBody>
                  <a:tcPr/>
                </a:tc>
                <a:tc>
                  <a:txBody>
                    <a:bodyPr/>
                    <a:lstStyle/>
                    <a:p>
                      <a:pPr algn="ctr"/>
                      <a:r>
                        <a:rPr lang="en-US" sz="1600" dirty="0" smtClean="0">
                          <a:solidFill>
                            <a:schemeClr val="tx1"/>
                          </a:solidFill>
                        </a:rPr>
                        <a:t>DIESEL MW</a:t>
                      </a:r>
                      <a:endParaRPr lang="en-US" sz="1600" dirty="0">
                        <a:solidFill>
                          <a:schemeClr val="tx1"/>
                        </a:solidFill>
                      </a:endParaRPr>
                    </a:p>
                  </a:txBody>
                  <a:tcPr/>
                </a:tc>
                <a:tc>
                  <a:txBody>
                    <a:bodyPr/>
                    <a:lstStyle/>
                    <a:p>
                      <a:pPr algn="ctr"/>
                      <a:r>
                        <a:rPr lang="en-US" sz="1600" dirty="0" smtClean="0">
                          <a:solidFill>
                            <a:schemeClr val="tx1"/>
                          </a:solidFill>
                        </a:rPr>
                        <a:t>HYDRO MW</a:t>
                      </a:r>
                      <a:endParaRPr lang="en-US" sz="16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COAL MW</a:t>
                      </a:r>
                    </a:p>
                    <a:p>
                      <a:pPr algn="ctr"/>
                      <a:endParaRPr lang="en-US" sz="1600" dirty="0">
                        <a:solidFill>
                          <a:schemeClr val="tx1"/>
                        </a:solidFill>
                      </a:endParaRPr>
                    </a:p>
                  </a:txBody>
                  <a:tcPr/>
                </a:tc>
                <a:tc>
                  <a:txBody>
                    <a:bodyPr/>
                    <a:lstStyle/>
                    <a:p>
                      <a:pPr algn="ctr"/>
                      <a:r>
                        <a:rPr lang="en-US" sz="1600" dirty="0" smtClean="0">
                          <a:solidFill>
                            <a:schemeClr val="tx1"/>
                          </a:solidFill>
                        </a:rPr>
                        <a:t>TOTAL</a:t>
                      </a:r>
                      <a:endParaRPr lang="en-US" sz="1600" dirty="0">
                        <a:solidFill>
                          <a:schemeClr val="tx1"/>
                        </a:solidFill>
                      </a:endParaRPr>
                    </a:p>
                  </a:txBody>
                  <a:tcPr/>
                </a:tc>
              </a:tr>
              <a:tr h="1154072">
                <a:tc>
                  <a:txBody>
                    <a:bodyPr/>
                    <a:lstStyle/>
                    <a:p>
                      <a:pPr algn="ctr" fontAlgn="b"/>
                      <a:r>
                        <a:rPr lang="en-US" sz="2000" b="1" i="0" u="none" strike="noStrike" dirty="0" smtClean="0">
                          <a:solidFill>
                            <a:srgbClr val="000000"/>
                          </a:solidFill>
                          <a:effectLst/>
                          <a:latin typeface="Calibri"/>
                        </a:rPr>
                        <a:t>N/A</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i="0" u="none" strike="noStrike" dirty="0">
                          <a:solidFill>
                            <a:srgbClr val="000000"/>
                          </a:solidFill>
                          <a:effectLst/>
                          <a:latin typeface="Calibri"/>
                        </a:rPr>
                        <a:t>30.25</a:t>
                      </a:r>
                    </a:p>
                  </a:txBody>
                  <a:tcPr marL="9525" marR="9525" marT="9525" marB="0" anchor="ctr"/>
                </a:tc>
                <a:tc>
                  <a:txBody>
                    <a:bodyPr/>
                    <a:lstStyle/>
                    <a:p>
                      <a:pPr algn="ctr" fontAlgn="b"/>
                      <a:r>
                        <a:rPr lang="en-US" sz="2000" b="1" i="0" u="none" strike="noStrike" dirty="0" smtClean="0">
                          <a:solidFill>
                            <a:srgbClr val="000000"/>
                          </a:solidFill>
                          <a:effectLst/>
                          <a:latin typeface="Calibri"/>
                        </a:rPr>
                        <a:t>32.5</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i="0" u="none" strike="noStrike" dirty="0" smtClean="0">
                          <a:solidFill>
                            <a:srgbClr val="000000"/>
                          </a:solidFill>
                          <a:effectLst/>
                          <a:latin typeface="Calibri"/>
                        </a:rPr>
                        <a:t>44.18</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i="0" u="none" strike="noStrike" dirty="0" smtClean="0">
                          <a:solidFill>
                            <a:srgbClr val="000000"/>
                          </a:solidFill>
                          <a:effectLst/>
                          <a:latin typeface="Calibri"/>
                        </a:rPr>
                        <a:t>56.3</a:t>
                      </a:r>
                      <a:endParaRPr lang="en-US" sz="2000" b="1" i="0" u="none" strike="noStrike" dirty="0">
                        <a:solidFill>
                          <a:srgbClr val="000000"/>
                        </a:solidFill>
                        <a:effectLst/>
                        <a:latin typeface="Calibri"/>
                      </a:endParaRPr>
                    </a:p>
                  </a:txBody>
                  <a:tcPr marL="9525" marR="9525" marT="9525" marB="0" anchor="ctr"/>
                </a:tc>
                <a:tc>
                  <a:txBody>
                    <a:bodyPr/>
                    <a:lstStyle/>
                    <a:p>
                      <a:pPr algn="ctr" fontAlgn="b"/>
                      <a:r>
                        <a:rPr lang="en-US" sz="2000" b="1" i="0" u="none" strike="noStrike" dirty="0">
                          <a:solidFill>
                            <a:srgbClr val="000000"/>
                          </a:solidFill>
                          <a:effectLst/>
                          <a:latin typeface="Calibri"/>
                        </a:rPr>
                        <a:t>0</a:t>
                      </a:r>
                    </a:p>
                  </a:txBody>
                  <a:tcPr marL="9525" marR="9525" marT="9525" marB="0" anchor="ctr"/>
                </a:tc>
                <a:tc>
                  <a:txBody>
                    <a:bodyPr/>
                    <a:lstStyle/>
                    <a:p>
                      <a:pPr algn="ctr" fontAlgn="b"/>
                      <a:r>
                        <a:rPr lang="en-US" sz="2000" b="1" i="0" u="none" strike="noStrike" dirty="0" smtClean="0">
                          <a:solidFill>
                            <a:srgbClr val="000000"/>
                          </a:solidFill>
                          <a:effectLst/>
                          <a:latin typeface="Calibri"/>
                        </a:rPr>
                        <a:t>163.23</a:t>
                      </a:r>
                      <a:endParaRPr lang="en-US" sz="2000" b="1"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1486377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94444"/>
            <a:ext cx="8492425" cy="1090411"/>
          </a:xfrm>
        </p:spPr>
        <p:txBody>
          <a:bodyPr>
            <a:normAutofit fontScale="90000"/>
          </a:bodyPr>
          <a:lstStyle/>
          <a:p>
            <a:r>
              <a:rPr lang="en-US" dirty="0">
                <a:solidFill>
                  <a:schemeClr val="tx1"/>
                </a:solidFill>
              </a:rPr>
              <a:t>Energy Situation in Sierra </a:t>
            </a:r>
            <a:r>
              <a:rPr lang="en-US" dirty="0" smtClean="0">
                <a:solidFill>
                  <a:schemeClr val="tx1"/>
                </a:solidFill>
              </a:rPr>
              <a:t>Leone</a:t>
            </a:r>
            <a:br>
              <a:rPr lang="en-US" dirty="0" smtClean="0">
                <a:solidFill>
                  <a:schemeClr val="tx1"/>
                </a:solidFill>
              </a:rPr>
            </a:br>
            <a:r>
              <a:rPr lang="en-US" sz="2700" dirty="0">
                <a:solidFill>
                  <a:schemeClr val="tx1"/>
                </a:solidFill>
              </a:rPr>
              <a:t>Graphical Presentation</a:t>
            </a:r>
            <a:r>
              <a:rPr lang="en-US" dirty="0"/>
              <a:t/>
            </a:r>
            <a:br>
              <a:rPr lang="en-US" dirty="0"/>
            </a:br>
            <a:r>
              <a:rPr lang="en-US" dirty="0"/>
              <a:t/>
            </a:r>
            <a:br>
              <a:rPr lang="en-US" dirty="0"/>
            </a:b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073922077"/>
              </p:ext>
            </p:extLst>
          </p:nvPr>
        </p:nvGraphicFramePr>
        <p:xfrm>
          <a:off x="677333" y="1417101"/>
          <a:ext cx="8596312" cy="5035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84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94444"/>
            <a:ext cx="8492425" cy="1090411"/>
          </a:xfrm>
        </p:spPr>
        <p:txBody>
          <a:bodyPr>
            <a:normAutofit fontScale="90000"/>
          </a:bodyPr>
          <a:lstStyle/>
          <a:p>
            <a:r>
              <a:rPr lang="en-US" dirty="0">
                <a:solidFill>
                  <a:schemeClr val="tx1"/>
                </a:solidFill>
              </a:rPr>
              <a:t>Energy Situation in Sierra </a:t>
            </a:r>
            <a:r>
              <a:rPr lang="en-US" dirty="0" smtClean="0">
                <a:solidFill>
                  <a:schemeClr val="tx1"/>
                </a:solidFill>
              </a:rPr>
              <a:t>Leone</a:t>
            </a:r>
            <a:br>
              <a:rPr lang="en-US" dirty="0" smtClean="0">
                <a:solidFill>
                  <a:schemeClr val="tx1"/>
                </a:solidFill>
              </a:rPr>
            </a:br>
            <a:r>
              <a:rPr lang="en-US" sz="2700" dirty="0">
                <a:solidFill>
                  <a:schemeClr val="tx1"/>
                </a:solidFill>
              </a:rPr>
              <a:t>Proposed 2030 T&amp;D </a:t>
            </a:r>
            <a:r>
              <a:rPr lang="en-US" sz="2800" dirty="0"/>
              <a:t/>
            </a:r>
            <a:br>
              <a:rPr lang="en-US" sz="2800" dirty="0"/>
            </a:br>
            <a:r>
              <a:rPr lang="en-US" dirty="0"/>
              <a:t/>
            </a:r>
            <a:br>
              <a:rPr lang="en-US" dirty="0"/>
            </a:br>
            <a:r>
              <a:rPr lang="en-US" dirty="0"/>
              <a:t/>
            </a:r>
            <a:br>
              <a:rPr lang="en-US" dirty="0"/>
            </a:br>
            <a:endParaRPr lang="en-US" dirty="0"/>
          </a:p>
        </p:txBody>
      </p:sp>
      <p:pic>
        <p:nvPicPr>
          <p:cNvPr id="6" name="Content Placeholder 4"/>
          <p:cNvPicPr>
            <a:picLocks noGrp="1" noChangeAspect="1"/>
          </p:cNvPicPr>
          <p:nvPr>
            <p:ph idx="1"/>
          </p:nvPr>
        </p:nvPicPr>
        <p:blipFill>
          <a:blip r:embed="rId2"/>
          <a:stretch>
            <a:fillRect/>
          </a:stretch>
        </p:blipFill>
        <p:spPr>
          <a:xfrm>
            <a:off x="971105" y="1235744"/>
            <a:ext cx="7580467" cy="5257095"/>
          </a:xfrm>
          <a:prstGeom prst="rect">
            <a:avLst/>
          </a:prstGeom>
        </p:spPr>
      </p:pic>
    </p:spTree>
    <p:extLst>
      <p:ext uri="{BB962C8B-B14F-4D97-AF65-F5344CB8AC3E}">
        <p14:creationId xmlns:p14="http://schemas.microsoft.com/office/powerpoint/2010/main" val="250499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082"/>
            <a:ext cx="8596668" cy="1320800"/>
          </a:xfrm>
        </p:spPr>
        <p:txBody>
          <a:bodyPr>
            <a:normAutofit fontScale="90000"/>
          </a:bodyPr>
          <a:lstStyle/>
          <a:p>
            <a:r>
              <a:rPr lang="en-US" dirty="0">
                <a:solidFill>
                  <a:schemeClr val="tx1"/>
                </a:solidFill>
              </a:rPr>
              <a:t>Energy and Rural Electrification Planning</a:t>
            </a:r>
            <a:br>
              <a:rPr lang="en-US" dirty="0">
                <a:solidFill>
                  <a:schemeClr val="tx1"/>
                </a:solidFill>
              </a:rPr>
            </a:br>
            <a:r>
              <a:rPr lang="en-US" sz="2700" dirty="0">
                <a:solidFill>
                  <a:schemeClr val="tx1"/>
                </a:solidFill>
              </a:rPr>
              <a:t>Criteria for selection of communities</a:t>
            </a:r>
            <a:r>
              <a:rPr lang="en-US" dirty="0"/>
              <a:t/>
            </a:r>
            <a:br>
              <a:rPr lang="en-US" dirty="0"/>
            </a:br>
            <a:endParaRPr lang="en-US" dirty="0"/>
          </a:p>
        </p:txBody>
      </p:sp>
      <p:sp>
        <p:nvSpPr>
          <p:cNvPr id="3" name="Content Placeholder 2"/>
          <p:cNvSpPr>
            <a:spLocks noGrp="1"/>
          </p:cNvSpPr>
          <p:nvPr>
            <p:ph idx="1"/>
          </p:nvPr>
        </p:nvSpPr>
        <p:spPr>
          <a:xfrm>
            <a:off x="677334" y="1453883"/>
            <a:ext cx="8596668" cy="4985554"/>
          </a:xfrm>
        </p:spPr>
        <p:txBody>
          <a:bodyPr>
            <a:normAutofit/>
          </a:bodyPr>
          <a:lstStyle/>
          <a:p>
            <a:pPr>
              <a:buFont typeface="+mj-lt"/>
              <a:buAutoNum type="arabicPeriod"/>
            </a:pPr>
            <a:r>
              <a:rPr lang="en-US" sz="4000" dirty="0" smtClean="0">
                <a:solidFill>
                  <a:schemeClr val="tx1"/>
                </a:solidFill>
              </a:rPr>
              <a:t>QUANTUM OF LOAD</a:t>
            </a:r>
          </a:p>
          <a:p>
            <a:pPr>
              <a:buFont typeface="+mj-lt"/>
              <a:buAutoNum type="arabicPeriod"/>
            </a:pPr>
            <a:r>
              <a:rPr lang="en-US" sz="4000" dirty="0" smtClean="0">
                <a:solidFill>
                  <a:schemeClr val="tx1"/>
                </a:solidFill>
              </a:rPr>
              <a:t>PROXIMITY TO THE MAIN GRID</a:t>
            </a:r>
          </a:p>
          <a:p>
            <a:pPr>
              <a:buFont typeface="+mj-lt"/>
              <a:buAutoNum type="arabicPeriod"/>
            </a:pPr>
            <a:r>
              <a:rPr lang="en-US" sz="4000" dirty="0" smtClean="0">
                <a:solidFill>
                  <a:schemeClr val="tx1"/>
                </a:solidFill>
              </a:rPr>
              <a:t>PROXIMITY TO MINING AREAS</a:t>
            </a:r>
          </a:p>
          <a:p>
            <a:pPr>
              <a:buFont typeface="+mj-lt"/>
              <a:buAutoNum type="arabicPeriod"/>
            </a:pPr>
            <a:r>
              <a:rPr lang="en-US" sz="4000" dirty="0" smtClean="0">
                <a:solidFill>
                  <a:schemeClr val="tx1"/>
                </a:solidFill>
              </a:rPr>
              <a:t>POLITICAL REASONS</a:t>
            </a:r>
            <a:endParaRPr lang="en-US" sz="4000" dirty="0">
              <a:solidFill>
                <a:schemeClr val="tx1"/>
              </a:solidFill>
            </a:endParaRPr>
          </a:p>
        </p:txBody>
      </p:sp>
    </p:spTree>
    <p:extLst>
      <p:ext uri="{BB962C8B-B14F-4D97-AF65-F5344CB8AC3E}">
        <p14:creationId xmlns:p14="http://schemas.microsoft.com/office/powerpoint/2010/main" val="202954967"/>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133</TotalTime>
  <Words>391</Words>
  <Application>Microsoft Office PowerPoint</Application>
  <PresentationFormat>Widescreen</PresentationFormat>
  <Paragraphs>100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Trebuchet MS</vt:lpstr>
      <vt:lpstr>Wingdings</vt:lpstr>
      <vt:lpstr>Wingdings 3</vt:lpstr>
      <vt:lpstr>Facet</vt:lpstr>
      <vt:lpstr>Regional Training Workshop on Geographic Information System for Energy Planning JULY 26 - 29 2016 Dakar, Senegal</vt:lpstr>
      <vt:lpstr>CONTENT</vt:lpstr>
      <vt:lpstr>Country Background </vt:lpstr>
      <vt:lpstr>Overview of the Sierra Leonean Power Sector </vt:lpstr>
      <vt:lpstr>Energy Situation in Sierra Leone Energy Sources </vt:lpstr>
      <vt:lpstr>Energy Situation in Sierra Leone Energy Sources </vt:lpstr>
      <vt:lpstr>Energy Situation in Sierra Leone Graphical Presentation  </vt:lpstr>
      <vt:lpstr>Energy Situation in Sierra Leone Proposed 2030 T&amp;D    </vt:lpstr>
      <vt:lpstr>Energy and Rural Electrification Planning Criteria for selection of communities </vt:lpstr>
      <vt:lpstr>Energy and Rural Electrification Planning Obstacles</vt:lpstr>
      <vt:lpstr>Energy and Rural Electrification Planning Recommendations</vt:lpstr>
      <vt:lpstr>Renewable Energy Development</vt:lpstr>
      <vt:lpstr>GIS - Energy Planning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Training Workshop on Geographic Information System for Energy Planning JULY 26 - 29 2016 Dakar, Senegal</dc:title>
  <dc:creator>1</dc:creator>
  <cp:lastModifiedBy>1</cp:lastModifiedBy>
  <cp:revision>17</cp:revision>
  <dcterms:created xsi:type="dcterms:W3CDTF">2016-07-22T12:20:11Z</dcterms:created>
  <dcterms:modified xsi:type="dcterms:W3CDTF">2016-07-22T14:33:13Z</dcterms:modified>
</cp:coreProperties>
</file>